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1"/>
  </p:sldMasterIdLst>
  <p:notesMasterIdLst>
    <p:notesMasterId r:id="rId9"/>
  </p:notesMasterIdLst>
  <p:sldIdLst>
    <p:sldId id="256" r:id="rId2"/>
    <p:sldId id="276" r:id="rId3"/>
    <p:sldId id="277" r:id="rId4"/>
    <p:sldId id="270" r:id="rId5"/>
    <p:sldId id="265" r:id="rId6"/>
    <p:sldId id="279" r:id="rId7"/>
    <p:sldId id="287"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76" autoAdjust="0"/>
    <p:restoredTop sz="86375" autoAdjust="0"/>
  </p:normalViewPr>
  <p:slideViewPr>
    <p:cSldViewPr snapToGrid="0">
      <p:cViewPr varScale="1">
        <p:scale>
          <a:sx n="95" d="100"/>
          <a:sy n="95" d="100"/>
        </p:scale>
        <p:origin x="1152" y="90"/>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023706-EC26-43FA-8FFA-0041AEC4B52C}" type="datetimeFigureOut">
              <a:rPr lang="en-US" smtClean="0"/>
              <a:t>6/10/2026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76BC3D-B78E-40CE-99E4-21B253E24CAB}" type="slidenum">
              <a:rPr lang="en-US" smtClean="0"/>
              <a:t>‹#›</a:t>
            </a:fld>
            <a:endParaRPr lang="en-US"/>
          </a:p>
        </p:txBody>
      </p:sp>
    </p:spTree>
    <p:extLst>
      <p:ext uri="{BB962C8B-B14F-4D97-AF65-F5344CB8AC3E}">
        <p14:creationId xmlns:p14="http://schemas.microsoft.com/office/powerpoint/2010/main" val="24463708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76BC3D-B78E-40CE-99E4-21B253E24CAB}" type="slidenum">
              <a:rPr lang="en-US" smtClean="0"/>
              <a:t>1</a:t>
            </a:fld>
            <a:endParaRPr lang="en-US"/>
          </a:p>
        </p:txBody>
      </p:sp>
    </p:spTree>
    <p:extLst>
      <p:ext uri="{BB962C8B-B14F-4D97-AF65-F5344CB8AC3E}">
        <p14:creationId xmlns:p14="http://schemas.microsoft.com/office/powerpoint/2010/main" val="33769348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76BC3D-B78E-40CE-99E4-21B253E24CAB}" type="slidenum">
              <a:rPr lang="en-US" smtClean="0"/>
              <a:t>2</a:t>
            </a:fld>
            <a:endParaRPr lang="en-US"/>
          </a:p>
        </p:txBody>
      </p:sp>
    </p:spTree>
    <p:extLst>
      <p:ext uri="{BB962C8B-B14F-4D97-AF65-F5344CB8AC3E}">
        <p14:creationId xmlns:p14="http://schemas.microsoft.com/office/powerpoint/2010/main" val="26902393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76BC3D-B78E-40CE-99E4-21B253E24CAB}" type="slidenum">
              <a:rPr lang="en-US" smtClean="0"/>
              <a:t>3</a:t>
            </a:fld>
            <a:endParaRPr lang="en-US"/>
          </a:p>
        </p:txBody>
      </p:sp>
    </p:spTree>
    <p:extLst>
      <p:ext uri="{BB962C8B-B14F-4D97-AF65-F5344CB8AC3E}">
        <p14:creationId xmlns:p14="http://schemas.microsoft.com/office/powerpoint/2010/main" val="30673810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76BC3D-B78E-40CE-99E4-21B253E24CAB}" type="slidenum">
              <a:rPr lang="en-US" smtClean="0"/>
              <a:t>4</a:t>
            </a:fld>
            <a:endParaRPr lang="en-US"/>
          </a:p>
        </p:txBody>
      </p:sp>
    </p:spTree>
    <p:extLst>
      <p:ext uri="{BB962C8B-B14F-4D97-AF65-F5344CB8AC3E}">
        <p14:creationId xmlns:p14="http://schemas.microsoft.com/office/powerpoint/2010/main" val="25915792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76BC3D-B78E-40CE-99E4-21B253E24CAB}" type="slidenum">
              <a:rPr lang="en-US" smtClean="0"/>
              <a:t>5</a:t>
            </a:fld>
            <a:endParaRPr lang="en-US"/>
          </a:p>
        </p:txBody>
      </p:sp>
    </p:spTree>
    <p:extLst>
      <p:ext uri="{BB962C8B-B14F-4D97-AF65-F5344CB8AC3E}">
        <p14:creationId xmlns:p14="http://schemas.microsoft.com/office/powerpoint/2010/main" val="10128175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76BC3D-B78E-40CE-99E4-21B253E24CAB}" type="slidenum">
              <a:rPr lang="en-US" smtClean="0"/>
              <a:t>6</a:t>
            </a:fld>
            <a:endParaRPr lang="en-US"/>
          </a:p>
        </p:txBody>
      </p:sp>
    </p:spTree>
    <p:extLst>
      <p:ext uri="{BB962C8B-B14F-4D97-AF65-F5344CB8AC3E}">
        <p14:creationId xmlns:p14="http://schemas.microsoft.com/office/powerpoint/2010/main" val="771263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76BC3D-B78E-40CE-99E4-21B253E24CAB}" type="slidenum">
              <a:rPr lang="en-US" smtClean="0"/>
              <a:t>7</a:t>
            </a:fld>
            <a:endParaRPr lang="en-US"/>
          </a:p>
        </p:txBody>
      </p:sp>
    </p:spTree>
    <p:extLst>
      <p:ext uri="{BB962C8B-B14F-4D97-AF65-F5344CB8AC3E}">
        <p14:creationId xmlns:p14="http://schemas.microsoft.com/office/powerpoint/2010/main" val="22020777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823D308-4088-4881-B3A8-35FDB3016A68}" type="datetimeFigureOut">
              <a:rPr lang="en-US" smtClean="0"/>
              <a:t>6/10/2026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7744A5-25EE-41EE-988D-D3CE4E2EC53A}" type="slidenum">
              <a:rPr lang="en-US" smtClean="0"/>
              <a:t>‹#›</a:t>
            </a:fld>
            <a:endParaRPr lang="en-US"/>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268139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Date Placeholder 2"/>
          <p:cNvSpPr>
            <a:spLocks noGrp="1"/>
          </p:cNvSpPr>
          <p:nvPr>
            <p:ph type="dt" sz="half" idx="10"/>
          </p:nvPr>
        </p:nvSpPr>
        <p:spPr/>
        <p:txBody>
          <a:bodyPr/>
          <a:lstStyle/>
          <a:p>
            <a:fld id="{B823D308-4088-4881-B3A8-35FDB3016A68}" type="datetimeFigureOut">
              <a:rPr lang="en-US" smtClean="0"/>
              <a:t>6/10/2026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D7744A5-25EE-41EE-988D-D3CE4E2EC53A}" type="slidenum">
              <a:rPr lang="en-US" smtClean="0"/>
              <a:t>‹#›</a:t>
            </a:fld>
            <a:endParaRPr lang="en-US"/>
          </a:p>
        </p:txBody>
      </p:sp>
    </p:spTree>
    <p:extLst>
      <p:ext uri="{BB962C8B-B14F-4D97-AF65-F5344CB8AC3E}">
        <p14:creationId xmlns:p14="http://schemas.microsoft.com/office/powerpoint/2010/main" val="40694013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823D308-4088-4881-B3A8-35FDB3016A68}" type="datetimeFigureOut">
              <a:rPr lang="en-US" smtClean="0"/>
              <a:t>6/10/2026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7744A5-25EE-41EE-988D-D3CE4E2EC53A}" type="slidenum">
              <a:rPr lang="en-US" smtClean="0"/>
              <a:t>‹#›</a:t>
            </a:fld>
            <a:endParaRPr lang="en-US"/>
          </a:p>
        </p:txBody>
      </p:sp>
    </p:spTree>
    <p:extLst>
      <p:ext uri="{BB962C8B-B14F-4D97-AF65-F5344CB8AC3E}">
        <p14:creationId xmlns:p14="http://schemas.microsoft.com/office/powerpoint/2010/main" val="37366368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823D308-4088-4881-B3A8-35FDB3016A68}" type="datetimeFigureOut">
              <a:rPr lang="en-US" smtClean="0"/>
              <a:t>6/10/2026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7744A5-25EE-41EE-988D-D3CE4E2EC53A}" type="slidenum">
              <a:rPr lang="en-US" smtClean="0"/>
              <a:t>‹#›</a:t>
            </a:fld>
            <a:endParaRPr lang="en-US"/>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6083080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823D308-4088-4881-B3A8-35FDB3016A68}" type="datetimeFigureOut">
              <a:rPr lang="en-US" smtClean="0"/>
              <a:t>6/10/2026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7744A5-25EE-41EE-988D-D3CE4E2EC53A}" type="slidenum">
              <a:rPr lang="en-US" smtClean="0"/>
              <a:t>‹#›</a:t>
            </a:fld>
            <a:endParaRPr lang="en-US"/>
          </a:p>
        </p:txBody>
      </p:sp>
    </p:spTree>
    <p:extLst>
      <p:ext uri="{BB962C8B-B14F-4D97-AF65-F5344CB8AC3E}">
        <p14:creationId xmlns:p14="http://schemas.microsoft.com/office/powerpoint/2010/main" val="16360507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823D308-4088-4881-B3A8-35FDB3016A68}" type="datetimeFigureOut">
              <a:rPr lang="en-US" smtClean="0"/>
              <a:t>6/10/2026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7744A5-25EE-41EE-988D-D3CE4E2EC53A}" type="slidenum">
              <a:rPr lang="en-US" smtClean="0"/>
              <a:t>‹#›</a:t>
            </a:fld>
            <a:endParaRPr lang="en-US"/>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7869692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823D308-4088-4881-B3A8-35FDB3016A68}" type="datetimeFigureOut">
              <a:rPr lang="en-US" smtClean="0"/>
              <a:t>6/10/2026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7744A5-25EE-41EE-988D-D3CE4E2EC53A}" type="slidenum">
              <a:rPr lang="en-US" smtClean="0"/>
              <a:t>‹#›</a:t>
            </a:fld>
            <a:endParaRPr lang="en-US"/>
          </a:p>
        </p:txBody>
      </p:sp>
    </p:spTree>
    <p:extLst>
      <p:ext uri="{BB962C8B-B14F-4D97-AF65-F5344CB8AC3E}">
        <p14:creationId xmlns:p14="http://schemas.microsoft.com/office/powerpoint/2010/main" val="29369995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823D308-4088-4881-B3A8-35FDB3016A68}" type="datetimeFigureOut">
              <a:rPr lang="en-US" smtClean="0"/>
              <a:t>6/10/2026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7744A5-25EE-41EE-988D-D3CE4E2EC53A}" type="slidenum">
              <a:rPr lang="en-US" smtClean="0"/>
              <a:t>‹#›</a:t>
            </a:fld>
            <a:endParaRPr lang="en-US"/>
          </a:p>
        </p:txBody>
      </p:sp>
    </p:spTree>
    <p:extLst>
      <p:ext uri="{BB962C8B-B14F-4D97-AF65-F5344CB8AC3E}">
        <p14:creationId xmlns:p14="http://schemas.microsoft.com/office/powerpoint/2010/main" val="17328081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823D308-4088-4881-B3A8-35FDB3016A68}" type="datetimeFigureOut">
              <a:rPr lang="en-US" smtClean="0"/>
              <a:t>6/10/2026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7744A5-25EE-41EE-988D-D3CE4E2EC53A}" type="slidenum">
              <a:rPr lang="en-US" smtClean="0"/>
              <a:t>‹#›</a:t>
            </a:fld>
            <a:endParaRPr lang="en-US"/>
          </a:p>
        </p:txBody>
      </p:sp>
    </p:spTree>
    <p:extLst>
      <p:ext uri="{BB962C8B-B14F-4D97-AF65-F5344CB8AC3E}">
        <p14:creationId xmlns:p14="http://schemas.microsoft.com/office/powerpoint/2010/main" val="12622141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823D308-4088-4881-B3A8-35FDB3016A68}" type="datetimeFigureOut">
              <a:rPr lang="en-US" smtClean="0"/>
              <a:t>6/10/2026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7744A5-25EE-41EE-988D-D3CE4E2EC53A}" type="slidenum">
              <a:rPr lang="en-US" smtClean="0"/>
              <a:t>‹#›</a:t>
            </a:fld>
            <a:endParaRPr lang="en-US"/>
          </a:p>
        </p:txBody>
      </p:sp>
    </p:spTree>
    <p:extLst>
      <p:ext uri="{BB962C8B-B14F-4D97-AF65-F5344CB8AC3E}">
        <p14:creationId xmlns:p14="http://schemas.microsoft.com/office/powerpoint/2010/main" val="7759621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823D308-4088-4881-B3A8-35FDB3016A68}" type="datetimeFigureOut">
              <a:rPr lang="en-US" smtClean="0"/>
              <a:t>6/10/2026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7744A5-25EE-41EE-988D-D3CE4E2EC53A}" type="slidenum">
              <a:rPr lang="en-US" smtClean="0"/>
              <a:t>‹#›</a:t>
            </a:fld>
            <a:endParaRPr lang="en-US"/>
          </a:p>
        </p:txBody>
      </p:sp>
    </p:spTree>
    <p:extLst>
      <p:ext uri="{BB962C8B-B14F-4D97-AF65-F5344CB8AC3E}">
        <p14:creationId xmlns:p14="http://schemas.microsoft.com/office/powerpoint/2010/main" val="33968859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823D308-4088-4881-B3A8-35FDB3016A68}" type="datetimeFigureOut">
              <a:rPr lang="en-US" smtClean="0"/>
              <a:t>6/10/2026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7744A5-25EE-41EE-988D-D3CE4E2EC53A}" type="slidenum">
              <a:rPr lang="en-US" smtClean="0"/>
              <a:t>‹#›</a:t>
            </a:fld>
            <a:endParaRPr lang="en-US"/>
          </a:p>
        </p:txBody>
      </p:sp>
    </p:spTree>
    <p:extLst>
      <p:ext uri="{BB962C8B-B14F-4D97-AF65-F5344CB8AC3E}">
        <p14:creationId xmlns:p14="http://schemas.microsoft.com/office/powerpoint/2010/main" val="1942522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823D308-4088-4881-B3A8-35FDB3016A68}" type="datetimeFigureOut">
              <a:rPr lang="en-US" smtClean="0"/>
              <a:t>6/10/2026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D7744A5-25EE-41EE-988D-D3CE4E2EC53A}" type="slidenum">
              <a:rPr lang="en-US" smtClean="0"/>
              <a:t>‹#›</a:t>
            </a:fld>
            <a:endParaRPr lang="en-US"/>
          </a:p>
        </p:txBody>
      </p:sp>
    </p:spTree>
    <p:extLst>
      <p:ext uri="{BB962C8B-B14F-4D97-AF65-F5344CB8AC3E}">
        <p14:creationId xmlns:p14="http://schemas.microsoft.com/office/powerpoint/2010/main" val="29062272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823D308-4088-4881-B3A8-35FDB3016A68}" type="datetimeFigureOut">
              <a:rPr lang="en-US" smtClean="0"/>
              <a:t>6/10/2026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D7744A5-25EE-41EE-988D-D3CE4E2EC53A}" type="slidenum">
              <a:rPr lang="en-US" smtClean="0"/>
              <a:t>‹#›</a:t>
            </a:fld>
            <a:endParaRPr lang="en-US"/>
          </a:p>
        </p:txBody>
      </p:sp>
    </p:spTree>
    <p:extLst>
      <p:ext uri="{BB962C8B-B14F-4D97-AF65-F5344CB8AC3E}">
        <p14:creationId xmlns:p14="http://schemas.microsoft.com/office/powerpoint/2010/main" val="8723608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23D308-4088-4881-B3A8-35FDB3016A68}" type="datetimeFigureOut">
              <a:rPr lang="en-US" smtClean="0"/>
              <a:t>6/10/2026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D7744A5-25EE-41EE-988D-D3CE4E2EC53A}" type="slidenum">
              <a:rPr lang="en-US" smtClean="0"/>
              <a:t>‹#›</a:t>
            </a:fld>
            <a:endParaRPr lang="en-US"/>
          </a:p>
        </p:txBody>
      </p:sp>
    </p:spTree>
    <p:extLst>
      <p:ext uri="{BB962C8B-B14F-4D97-AF65-F5344CB8AC3E}">
        <p14:creationId xmlns:p14="http://schemas.microsoft.com/office/powerpoint/2010/main" val="35530090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823D308-4088-4881-B3A8-35FDB3016A68}" type="datetimeFigureOut">
              <a:rPr lang="en-US" smtClean="0"/>
              <a:t>6/10/2026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7744A5-25EE-41EE-988D-D3CE4E2EC53A}" type="slidenum">
              <a:rPr lang="en-US" smtClean="0"/>
              <a:t>‹#›</a:t>
            </a:fld>
            <a:endParaRPr lang="en-US"/>
          </a:p>
        </p:txBody>
      </p:sp>
    </p:spTree>
    <p:extLst>
      <p:ext uri="{BB962C8B-B14F-4D97-AF65-F5344CB8AC3E}">
        <p14:creationId xmlns:p14="http://schemas.microsoft.com/office/powerpoint/2010/main" val="18537906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823D308-4088-4881-B3A8-35FDB3016A68}" type="datetimeFigureOut">
              <a:rPr lang="en-US" smtClean="0"/>
              <a:t>6/10/2026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7744A5-25EE-41EE-988D-D3CE4E2EC53A}" type="slidenum">
              <a:rPr lang="en-US" smtClean="0"/>
              <a:t>‹#›</a:t>
            </a:fld>
            <a:endParaRPr lang="en-US"/>
          </a:p>
        </p:txBody>
      </p:sp>
    </p:spTree>
    <p:extLst>
      <p:ext uri="{BB962C8B-B14F-4D97-AF65-F5344CB8AC3E}">
        <p14:creationId xmlns:p14="http://schemas.microsoft.com/office/powerpoint/2010/main" val="13884195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823D308-4088-4881-B3A8-35FDB3016A68}" type="datetimeFigureOut">
              <a:rPr lang="en-US" smtClean="0"/>
              <a:t>6/10/2026</a:t>
            </a:fld>
            <a:endParaRPr lang="en-US"/>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5D7744A5-25EE-41EE-988D-D3CE4E2EC53A}" type="slidenum">
              <a:rPr lang="en-US" smtClean="0"/>
              <a:t>‹#›</a:t>
            </a:fld>
            <a:endParaRPr lang="en-US"/>
          </a:p>
        </p:txBody>
      </p:sp>
    </p:spTree>
    <p:extLst>
      <p:ext uri="{BB962C8B-B14F-4D97-AF65-F5344CB8AC3E}">
        <p14:creationId xmlns:p14="http://schemas.microsoft.com/office/powerpoint/2010/main" val="484539443"/>
      </p:ext>
    </p:extLst>
  </p:cSld>
  <p:clrMap bg1="dk1" tx1="lt1" bg2="dk2" tx2="lt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 id="2147483740" r:id="rId14"/>
    <p:sldLayoutId id="2147483741" r:id="rId15"/>
    <p:sldLayoutId id="2147483742" r:id="rId16"/>
    <p:sldLayoutId id="2147483743"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7E134C76-7FB4-4BB7-9322-DD8A4B179A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lang="en-US"/>
          </a:p>
        </p:txBody>
      </p:sp>
      <p:sp useBgFill="1">
        <p:nvSpPr>
          <p:cNvPr id="1033" name="Snip Single Corner Rectangle 17">
            <a:extLst>
              <a:ext uri="{FF2B5EF4-FFF2-40B4-BE49-F238E27FC236}">
                <a16:creationId xmlns:a16="http://schemas.microsoft.com/office/drawing/2014/main" id="{C0C57804-4F33-4D85-AA3E-DA0F214BBD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1"/>
            <a:ext cx="12188825" cy="6857999"/>
          </a:xfrm>
          <a:prstGeom prst="snip1Rect">
            <a:avLst>
              <a:gd name="adj" fmla="val 50000"/>
            </a:avLst>
          </a:prstGeom>
          <a:ln>
            <a:noFill/>
          </a:ln>
          <a:effectLst/>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D72477C2-640A-C969-7148-CF2FAD3A6D88}"/>
              </a:ext>
            </a:extLst>
          </p:cNvPr>
          <p:cNvSpPr>
            <a:spLocks noGrp="1"/>
          </p:cNvSpPr>
          <p:nvPr>
            <p:ph type="ctrTitle"/>
          </p:nvPr>
        </p:nvSpPr>
        <p:spPr>
          <a:xfrm>
            <a:off x="684211" y="1539282"/>
            <a:ext cx="11323569" cy="2080521"/>
          </a:xfrm>
        </p:spPr>
        <p:txBody>
          <a:bodyPr>
            <a:normAutofit fontScale="90000"/>
          </a:bodyPr>
          <a:lstStyle/>
          <a:p>
            <a:r>
              <a:rPr lang="en-US" sz="4400" dirty="0" err="1">
                <a:solidFill>
                  <a:schemeClr val="tx2"/>
                </a:solidFill>
              </a:rPr>
              <a:t>REQUest</a:t>
            </a:r>
            <a:r>
              <a:rPr lang="en-US" sz="4400" dirty="0">
                <a:solidFill>
                  <a:schemeClr val="tx2"/>
                </a:solidFill>
              </a:rPr>
              <a:t> for the first amendment to the Newfield Development agreement</a:t>
            </a:r>
            <a:br>
              <a:rPr lang="en-US" sz="6000" dirty="0">
                <a:solidFill>
                  <a:schemeClr val="tx2"/>
                </a:solidFill>
              </a:rPr>
            </a:br>
            <a:endParaRPr lang="en-US" sz="6000" dirty="0">
              <a:solidFill>
                <a:schemeClr val="tx2"/>
              </a:solidFill>
            </a:endParaRPr>
          </a:p>
        </p:txBody>
      </p:sp>
      <p:sp>
        <p:nvSpPr>
          <p:cNvPr id="3" name="Subtitle 2">
            <a:extLst>
              <a:ext uri="{FF2B5EF4-FFF2-40B4-BE49-F238E27FC236}">
                <a16:creationId xmlns:a16="http://schemas.microsoft.com/office/drawing/2014/main" id="{0E100919-11BA-AAA8-5106-52836A790BDE}"/>
              </a:ext>
            </a:extLst>
          </p:cNvPr>
          <p:cNvSpPr>
            <a:spLocks noGrp="1"/>
          </p:cNvSpPr>
          <p:nvPr>
            <p:ph type="subTitle" idx="1"/>
          </p:nvPr>
        </p:nvSpPr>
        <p:spPr>
          <a:xfrm>
            <a:off x="684211" y="3429000"/>
            <a:ext cx="9867403" cy="3238993"/>
          </a:xfrm>
        </p:spPr>
        <p:txBody>
          <a:bodyPr>
            <a:normAutofit/>
          </a:bodyPr>
          <a:lstStyle/>
          <a:p>
            <a:r>
              <a:rPr lang="en-US" sz="2800" dirty="0">
                <a:solidFill>
                  <a:schemeClr val="tx1">
                    <a:alpha val="80000"/>
                  </a:schemeClr>
                </a:solidFill>
              </a:rPr>
              <a:t>Board of County Commissioners</a:t>
            </a:r>
          </a:p>
          <a:p>
            <a:r>
              <a:rPr lang="en-US" sz="2800" dirty="0">
                <a:solidFill>
                  <a:schemeClr val="tx1">
                    <a:alpha val="80000"/>
                  </a:schemeClr>
                </a:solidFill>
              </a:rPr>
              <a:t>June 23, 2026 </a:t>
            </a:r>
          </a:p>
          <a:p>
            <a:endParaRPr lang="en-US" dirty="0">
              <a:solidFill>
                <a:schemeClr val="tx1">
                  <a:alpha val="80000"/>
                </a:schemeClr>
              </a:solidFill>
            </a:endParaRPr>
          </a:p>
          <a:p>
            <a:r>
              <a:rPr lang="en-US" dirty="0">
                <a:solidFill>
                  <a:schemeClr val="tx1">
                    <a:alpha val="80000"/>
                  </a:schemeClr>
                </a:solidFill>
              </a:rPr>
              <a:t>		</a:t>
            </a:r>
          </a:p>
          <a:p>
            <a:endParaRPr lang="en-US" dirty="0">
              <a:solidFill>
                <a:schemeClr val="tx1">
                  <a:alpha val="80000"/>
                </a:schemeClr>
              </a:solidFill>
            </a:endParaRPr>
          </a:p>
          <a:p>
            <a:endParaRPr lang="en-US" dirty="0">
              <a:solidFill>
                <a:schemeClr val="tx1">
                  <a:alpha val="80000"/>
                </a:schemeClr>
              </a:solidFill>
            </a:endParaRPr>
          </a:p>
          <a:p>
            <a:endParaRPr lang="en-US" dirty="0">
              <a:solidFill>
                <a:schemeClr val="tx1">
                  <a:alpha val="80000"/>
                </a:schemeClr>
              </a:solidFill>
            </a:endParaRPr>
          </a:p>
        </p:txBody>
      </p:sp>
      <p:pic>
        <p:nvPicPr>
          <p:cNvPr id="1026" name="Picture 14">
            <a:extLst>
              <a:ext uri="{FF2B5EF4-FFF2-40B4-BE49-F238E27FC236}">
                <a16:creationId xmlns:a16="http://schemas.microsoft.com/office/drawing/2014/main" id="{9B3D652D-1110-0E82-0E11-762BCF3F614A}"/>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54789" y="5468275"/>
            <a:ext cx="1177770" cy="1070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59407973"/>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7E134C76-7FB4-4BB7-9322-DD8A4B179A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lang="en-US"/>
          </a:p>
        </p:txBody>
      </p:sp>
      <p:sp useBgFill="1">
        <p:nvSpPr>
          <p:cNvPr id="1033" name="Snip Single Corner Rectangle 17">
            <a:extLst>
              <a:ext uri="{FF2B5EF4-FFF2-40B4-BE49-F238E27FC236}">
                <a16:creationId xmlns:a16="http://schemas.microsoft.com/office/drawing/2014/main" id="{C0C57804-4F33-4D85-AA3E-DA0F214BBD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1"/>
            <a:ext cx="12188825" cy="6857999"/>
          </a:xfrm>
          <a:prstGeom prst="snip1Rect">
            <a:avLst>
              <a:gd name="adj" fmla="val 50000"/>
            </a:avLst>
          </a:prstGeom>
          <a:ln>
            <a:noFill/>
          </a:ln>
          <a:effectLst/>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D72477C2-640A-C969-7148-CF2FAD3A6D88}"/>
              </a:ext>
            </a:extLst>
          </p:cNvPr>
          <p:cNvSpPr>
            <a:spLocks noGrp="1"/>
          </p:cNvSpPr>
          <p:nvPr>
            <p:ph type="ctrTitle"/>
          </p:nvPr>
        </p:nvSpPr>
        <p:spPr>
          <a:xfrm>
            <a:off x="442583" y="234892"/>
            <a:ext cx="11303657" cy="760638"/>
          </a:xfrm>
        </p:spPr>
        <p:txBody>
          <a:bodyPr>
            <a:normAutofit fontScale="90000"/>
          </a:bodyPr>
          <a:lstStyle/>
          <a:p>
            <a:pPr algn="ctr"/>
            <a:r>
              <a:rPr lang="en-US" sz="4400" dirty="0">
                <a:solidFill>
                  <a:schemeClr val="tx2"/>
                </a:solidFill>
              </a:rPr>
              <a:t>Newfield Project History</a:t>
            </a:r>
          </a:p>
        </p:txBody>
      </p:sp>
      <p:sp>
        <p:nvSpPr>
          <p:cNvPr id="3" name="Subtitle 2">
            <a:extLst>
              <a:ext uri="{FF2B5EF4-FFF2-40B4-BE49-F238E27FC236}">
                <a16:creationId xmlns:a16="http://schemas.microsoft.com/office/drawing/2014/main" id="{0E100919-11BA-AAA8-5106-52836A790BDE}"/>
              </a:ext>
            </a:extLst>
          </p:cNvPr>
          <p:cNvSpPr>
            <a:spLocks noGrp="1"/>
          </p:cNvSpPr>
          <p:nvPr>
            <p:ph type="subTitle" idx="1"/>
          </p:nvPr>
        </p:nvSpPr>
        <p:spPr>
          <a:xfrm>
            <a:off x="776490" y="995530"/>
            <a:ext cx="10969749" cy="5435415"/>
          </a:xfrm>
        </p:spPr>
        <p:txBody>
          <a:bodyPr>
            <a:normAutofit lnSpcReduction="10000"/>
          </a:bodyPr>
          <a:lstStyle/>
          <a:p>
            <a:pPr marL="342900" marR="0" lvl="0" indent="-342900" algn="l" defTabSz="457200" rtl="0" eaLnBrk="1" fontAlgn="auto" latinLnBrk="0" hangingPunct="1">
              <a:lnSpc>
                <a:spcPct val="100000"/>
              </a:lnSpc>
              <a:spcBef>
                <a:spcPct val="20000"/>
              </a:spcBef>
              <a:spcAft>
                <a:spcPts val="600"/>
              </a:spcAft>
              <a:buClr>
                <a:prstClr val="black"/>
              </a:buClr>
              <a:buSzPct val="80000"/>
              <a:buFont typeface="Arial" panose="020B0604020202020204" pitchFamily="34" charset="0"/>
              <a:buChar char="•"/>
              <a:tabLst/>
              <a:defRPr/>
            </a:pPr>
            <a:r>
              <a:rPr kumimoji="0" lang="en-US" sz="2400" b="1" i="0" u="none" strike="noStrike" kern="1200" cap="none" spc="0" normalizeH="0" baseline="0" noProof="0" dirty="0">
                <a:ln>
                  <a:noFill/>
                </a:ln>
                <a:solidFill>
                  <a:prstClr val="black">
                    <a:alpha val="80000"/>
                  </a:prstClr>
                </a:solidFill>
                <a:effectLst/>
                <a:uLnTx/>
                <a:uFillTx/>
                <a:latin typeface="Century Gothic" panose="020B0502020202020204"/>
                <a:ea typeface="+mn-ea"/>
                <a:cs typeface="+mn-cs"/>
              </a:rPr>
              <a:t>August 18, 2018 </a:t>
            </a:r>
          </a:p>
          <a:p>
            <a:pPr marL="800100" marR="0" lvl="1" indent="-342900" algn="l" defTabSz="457200" rtl="0" eaLnBrk="1" fontAlgn="auto" latinLnBrk="0" hangingPunct="1">
              <a:lnSpc>
                <a:spcPct val="100000"/>
              </a:lnSpc>
              <a:spcBef>
                <a:spcPct val="20000"/>
              </a:spcBef>
              <a:spcAft>
                <a:spcPts val="600"/>
              </a:spcAft>
              <a:buClr>
                <a:prstClr val="black"/>
              </a:buClr>
              <a:buSzPct val="80000"/>
              <a:buFont typeface="Courier New" panose="02070309020205020404" pitchFamily="49" charset="0"/>
              <a:buChar char="o"/>
              <a:tabLst/>
              <a:defRPr/>
            </a:pPr>
            <a:r>
              <a:rPr kumimoji="0" lang="en-US" sz="2000" b="1" i="0" u="none" strike="noStrike" kern="1200" cap="none" spc="0" normalizeH="0" baseline="0" noProof="0" dirty="0">
                <a:ln>
                  <a:noFill/>
                </a:ln>
                <a:solidFill>
                  <a:prstClr val="black">
                    <a:alpha val="80000"/>
                  </a:prstClr>
                </a:solidFill>
                <a:effectLst/>
                <a:uLnTx/>
                <a:uFillTx/>
                <a:latin typeface="Century Gothic" panose="020B0502020202020204"/>
                <a:ea typeface="+mn-ea"/>
                <a:cs typeface="+mn-cs"/>
              </a:rPr>
              <a:t>CPA 18-04: Created the Mixed-Use Village (MUV) land use, specific to the Newfield Development</a:t>
            </a:r>
          </a:p>
          <a:p>
            <a:pPr marL="800100" marR="0" lvl="1" indent="-342900" algn="l" defTabSz="457200" rtl="0" eaLnBrk="1" fontAlgn="auto" latinLnBrk="0" hangingPunct="1">
              <a:lnSpc>
                <a:spcPct val="100000"/>
              </a:lnSpc>
              <a:spcBef>
                <a:spcPct val="20000"/>
              </a:spcBef>
              <a:spcAft>
                <a:spcPts val="600"/>
              </a:spcAft>
              <a:buClr>
                <a:prstClr val="black"/>
              </a:buClr>
              <a:buSzPct val="80000"/>
              <a:buFont typeface="Courier New" panose="02070309020205020404" pitchFamily="49" charset="0"/>
              <a:buChar char="o"/>
              <a:tabLst/>
              <a:defRPr/>
            </a:pPr>
            <a:r>
              <a:rPr kumimoji="0" lang="en-US" sz="2000" b="1" i="0" u="none" strike="noStrike" kern="1200" cap="none" spc="0" normalizeH="0" baseline="0" noProof="0" dirty="0">
                <a:ln>
                  <a:noFill/>
                </a:ln>
                <a:solidFill>
                  <a:prstClr val="black">
                    <a:alpha val="80000"/>
                  </a:prstClr>
                </a:solidFill>
                <a:effectLst/>
                <a:uLnTx/>
                <a:uFillTx/>
                <a:latin typeface="Century Gothic" panose="020B0502020202020204"/>
                <a:ea typeface="+mn-ea"/>
                <a:cs typeface="+mn-cs"/>
              </a:rPr>
              <a:t>CPA 18-03: Assigned MUV land use to the 3,400 acres</a:t>
            </a:r>
          </a:p>
          <a:p>
            <a:pPr marL="342900" marR="0" lvl="0" indent="-342900" algn="l" defTabSz="457200" rtl="0" eaLnBrk="1" fontAlgn="auto" latinLnBrk="0" hangingPunct="1">
              <a:lnSpc>
                <a:spcPct val="100000"/>
              </a:lnSpc>
              <a:spcBef>
                <a:spcPct val="20000"/>
              </a:spcBef>
              <a:spcAft>
                <a:spcPts val="600"/>
              </a:spcAft>
              <a:buClr>
                <a:prstClr val="black"/>
              </a:buClr>
              <a:buSzPct val="80000"/>
              <a:buFont typeface="Arial" panose="020B0604020202020204" pitchFamily="34" charset="0"/>
              <a:buChar char="•"/>
              <a:tabLst/>
              <a:defRPr/>
            </a:pPr>
            <a:r>
              <a:rPr kumimoji="0" lang="en-US" sz="2400" b="1" i="0" u="none" strike="noStrike" kern="1200" cap="none" spc="0" normalizeH="0" baseline="0" noProof="0" dirty="0">
                <a:ln>
                  <a:noFill/>
                </a:ln>
                <a:solidFill>
                  <a:prstClr val="black">
                    <a:alpha val="80000"/>
                  </a:prstClr>
                </a:solidFill>
                <a:effectLst/>
                <a:uLnTx/>
                <a:uFillTx/>
                <a:latin typeface="Century Gothic" panose="020B0502020202020204"/>
                <a:ea typeface="+mn-ea"/>
                <a:cs typeface="+mn-cs"/>
              </a:rPr>
              <a:t>September 11, 2018</a:t>
            </a:r>
          </a:p>
          <a:p>
            <a:pPr marL="800100" marR="0" lvl="1" indent="-342900" algn="l" defTabSz="457200" rtl="0" eaLnBrk="1" fontAlgn="auto" latinLnBrk="0" hangingPunct="1">
              <a:lnSpc>
                <a:spcPct val="100000"/>
              </a:lnSpc>
              <a:spcBef>
                <a:spcPct val="20000"/>
              </a:spcBef>
              <a:spcAft>
                <a:spcPts val="600"/>
              </a:spcAft>
              <a:buClr>
                <a:prstClr val="black"/>
              </a:buClr>
              <a:buSzPct val="80000"/>
              <a:buFont typeface="Courier New" panose="02070309020205020404" pitchFamily="49" charset="0"/>
              <a:buChar char="o"/>
              <a:tabLst/>
              <a:defRPr/>
            </a:pPr>
            <a:r>
              <a:rPr kumimoji="0" lang="en-US" sz="2000" b="1" i="0" u="none" strike="noStrike" kern="1200" cap="none" spc="0" normalizeH="0" baseline="0" noProof="0" dirty="0">
                <a:ln>
                  <a:noFill/>
                </a:ln>
                <a:solidFill>
                  <a:prstClr val="black">
                    <a:alpha val="80000"/>
                  </a:prstClr>
                </a:solidFill>
                <a:effectLst/>
                <a:uLnTx/>
                <a:uFillTx/>
                <a:latin typeface="Century Gothic" panose="020B0502020202020204"/>
                <a:ea typeface="+mn-ea"/>
                <a:cs typeface="+mn-cs"/>
              </a:rPr>
              <a:t>Ordinance 1083: Created Article 11, Land Development Regulations, Planned Mixed-Use Village (PMUV), form based code consistent with the MUV land use </a:t>
            </a:r>
          </a:p>
          <a:p>
            <a:pPr marL="342900" marR="0" lvl="0" indent="-342900" algn="l" defTabSz="457200" rtl="0" eaLnBrk="1" fontAlgn="auto" latinLnBrk="0" hangingPunct="1">
              <a:lnSpc>
                <a:spcPct val="100000"/>
              </a:lnSpc>
              <a:spcBef>
                <a:spcPct val="20000"/>
              </a:spcBef>
              <a:spcAft>
                <a:spcPts val="600"/>
              </a:spcAft>
              <a:buClr>
                <a:prstClr val="black"/>
              </a:buClr>
              <a:buSzPct val="80000"/>
              <a:buFont typeface="Arial" panose="020B0604020202020204" pitchFamily="34" charset="0"/>
              <a:buChar char="•"/>
              <a:tabLst/>
              <a:defRPr/>
            </a:pPr>
            <a:r>
              <a:rPr kumimoji="0" lang="en-US" sz="2400" b="1" i="0" u="none" strike="noStrike" kern="1200" cap="none" spc="0" normalizeH="0" baseline="0" noProof="0" dirty="0">
                <a:ln>
                  <a:noFill/>
                </a:ln>
                <a:solidFill>
                  <a:prstClr val="black">
                    <a:alpha val="80000"/>
                  </a:prstClr>
                </a:solidFill>
                <a:effectLst/>
                <a:uLnTx/>
                <a:uFillTx/>
                <a:latin typeface="Century Gothic" panose="020B0502020202020204"/>
                <a:ea typeface="+mn-ea"/>
                <a:cs typeface="+mn-cs"/>
              </a:rPr>
              <a:t>December 15, 2020 </a:t>
            </a:r>
          </a:p>
          <a:p>
            <a:pPr marL="800100" marR="0" lvl="1" indent="-342900" algn="l" defTabSz="457200" rtl="0" eaLnBrk="1" fontAlgn="auto" latinLnBrk="0" hangingPunct="1">
              <a:lnSpc>
                <a:spcPct val="100000"/>
              </a:lnSpc>
              <a:spcBef>
                <a:spcPct val="20000"/>
              </a:spcBef>
              <a:spcAft>
                <a:spcPts val="600"/>
              </a:spcAft>
              <a:buClr>
                <a:prstClr val="black"/>
              </a:buClr>
              <a:buSzPct val="80000"/>
              <a:buFont typeface="Courier New" panose="02070309020205020404" pitchFamily="49" charset="0"/>
              <a:buChar char="o"/>
              <a:tabLst/>
              <a:defRPr/>
            </a:pPr>
            <a:r>
              <a:rPr kumimoji="0" lang="en-US" sz="2000" b="1" i="0" u="none" strike="noStrike" kern="1200" cap="none" spc="0" normalizeH="0" baseline="0" noProof="0" dirty="0">
                <a:ln>
                  <a:noFill/>
                </a:ln>
                <a:solidFill>
                  <a:prstClr val="black">
                    <a:alpha val="80000"/>
                  </a:prstClr>
                </a:solidFill>
                <a:effectLst/>
                <a:uLnTx/>
                <a:uFillTx/>
                <a:latin typeface="Century Gothic" panose="020B0502020202020204"/>
                <a:ea typeface="+mn-ea"/>
                <a:cs typeface="+mn-cs"/>
              </a:rPr>
              <a:t>Development Agreement was approved between Master Developer and Martin County BOCC</a:t>
            </a:r>
          </a:p>
          <a:p>
            <a:pPr marL="800100" marR="0" lvl="1" indent="-342900" algn="l" defTabSz="457200" rtl="0" eaLnBrk="1" fontAlgn="auto" latinLnBrk="0" hangingPunct="1">
              <a:lnSpc>
                <a:spcPct val="100000"/>
              </a:lnSpc>
              <a:spcBef>
                <a:spcPct val="20000"/>
              </a:spcBef>
              <a:spcAft>
                <a:spcPts val="600"/>
              </a:spcAft>
              <a:buClr>
                <a:prstClr val="black"/>
              </a:buClr>
              <a:buSzPct val="80000"/>
              <a:buFont typeface="Courier New" panose="02070309020205020404" pitchFamily="49" charset="0"/>
              <a:buChar char="o"/>
              <a:tabLst/>
              <a:defRPr/>
            </a:pPr>
            <a:r>
              <a:rPr lang="en-US" sz="2000" b="1" dirty="0">
                <a:solidFill>
                  <a:prstClr val="black">
                    <a:alpha val="80000"/>
                  </a:prstClr>
                </a:solidFill>
                <a:latin typeface="Century Gothic" panose="020B0502020202020204"/>
              </a:rPr>
              <a:t>Crossroads Master Plan approved</a:t>
            </a:r>
          </a:p>
          <a:p>
            <a:pPr marL="800100" marR="0" lvl="1" indent="-342900" algn="l" defTabSz="457200" rtl="0" eaLnBrk="1" fontAlgn="auto" latinLnBrk="0" hangingPunct="1">
              <a:lnSpc>
                <a:spcPct val="100000"/>
              </a:lnSpc>
              <a:spcBef>
                <a:spcPct val="20000"/>
              </a:spcBef>
              <a:spcAft>
                <a:spcPts val="600"/>
              </a:spcAft>
              <a:buClr>
                <a:prstClr val="black"/>
              </a:buClr>
              <a:buSzPct val="80000"/>
              <a:buFont typeface="Courier New" panose="02070309020205020404" pitchFamily="49" charset="0"/>
              <a:buChar char="o"/>
              <a:tabLst/>
              <a:defRPr/>
            </a:pPr>
            <a:r>
              <a:rPr kumimoji="0" lang="en-US" sz="2000" b="1" i="0" u="none" strike="noStrike" kern="1200" cap="none" spc="0" normalizeH="0" baseline="0" noProof="0" dirty="0">
                <a:ln>
                  <a:noFill/>
                </a:ln>
                <a:solidFill>
                  <a:prstClr val="black">
                    <a:alpha val="80000"/>
                  </a:prstClr>
                </a:solidFill>
                <a:effectLst/>
                <a:uLnTx/>
                <a:uFillTx/>
                <a:latin typeface="Century Gothic" panose="020B0502020202020204"/>
                <a:ea typeface="+mn-ea"/>
                <a:cs typeface="+mn-cs"/>
              </a:rPr>
              <a:t>Newfield Community Develop District (CDD) was approved</a:t>
            </a:r>
          </a:p>
          <a:p>
            <a:r>
              <a:rPr lang="en-US" sz="2600" dirty="0">
                <a:solidFill>
                  <a:schemeClr val="tx1">
                    <a:alpha val="80000"/>
                  </a:schemeClr>
                </a:solidFill>
              </a:rPr>
              <a:t>	</a:t>
            </a:r>
          </a:p>
        </p:txBody>
      </p:sp>
      <p:pic>
        <p:nvPicPr>
          <p:cNvPr id="1026" name="Picture 14">
            <a:extLst>
              <a:ext uri="{FF2B5EF4-FFF2-40B4-BE49-F238E27FC236}">
                <a16:creationId xmlns:a16="http://schemas.microsoft.com/office/drawing/2014/main" id="{9B3D652D-1110-0E82-0E11-762BCF3F614A}"/>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54789" y="5468275"/>
            <a:ext cx="1177770" cy="1070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2444965"/>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7E134C76-7FB4-4BB7-9322-DD8A4B179A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lang="en-US"/>
          </a:p>
        </p:txBody>
      </p:sp>
      <p:sp useBgFill="1">
        <p:nvSpPr>
          <p:cNvPr id="1033" name="Snip Single Corner Rectangle 17">
            <a:extLst>
              <a:ext uri="{FF2B5EF4-FFF2-40B4-BE49-F238E27FC236}">
                <a16:creationId xmlns:a16="http://schemas.microsoft.com/office/drawing/2014/main" id="{C0C57804-4F33-4D85-AA3E-DA0F214BBD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1"/>
            <a:ext cx="12188825" cy="6857999"/>
          </a:xfrm>
          <a:prstGeom prst="snip1Rect">
            <a:avLst>
              <a:gd name="adj" fmla="val 50000"/>
            </a:avLst>
          </a:prstGeom>
          <a:ln>
            <a:noFill/>
          </a:ln>
          <a:effectLst/>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D72477C2-640A-C969-7148-CF2FAD3A6D88}"/>
              </a:ext>
            </a:extLst>
          </p:cNvPr>
          <p:cNvSpPr>
            <a:spLocks noGrp="1"/>
          </p:cNvSpPr>
          <p:nvPr>
            <p:ph type="ctrTitle"/>
          </p:nvPr>
        </p:nvSpPr>
        <p:spPr>
          <a:xfrm>
            <a:off x="442583" y="234892"/>
            <a:ext cx="11303657" cy="760638"/>
          </a:xfrm>
        </p:spPr>
        <p:txBody>
          <a:bodyPr>
            <a:normAutofit fontScale="90000"/>
          </a:bodyPr>
          <a:lstStyle/>
          <a:p>
            <a:pPr algn="ctr"/>
            <a:r>
              <a:rPr lang="en-US" sz="4400" dirty="0">
                <a:solidFill>
                  <a:schemeClr val="tx2"/>
                </a:solidFill>
              </a:rPr>
              <a:t>Newfield History continued</a:t>
            </a:r>
          </a:p>
        </p:txBody>
      </p:sp>
      <p:sp>
        <p:nvSpPr>
          <p:cNvPr id="3" name="Subtitle 2">
            <a:extLst>
              <a:ext uri="{FF2B5EF4-FFF2-40B4-BE49-F238E27FC236}">
                <a16:creationId xmlns:a16="http://schemas.microsoft.com/office/drawing/2014/main" id="{0E100919-11BA-AAA8-5106-52836A790BDE}"/>
              </a:ext>
            </a:extLst>
          </p:cNvPr>
          <p:cNvSpPr>
            <a:spLocks noGrp="1"/>
          </p:cNvSpPr>
          <p:nvPr>
            <p:ph type="subTitle" idx="1"/>
          </p:nvPr>
        </p:nvSpPr>
        <p:spPr>
          <a:xfrm>
            <a:off x="776490" y="1230421"/>
            <a:ext cx="10969749" cy="5200524"/>
          </a:xfrm>
        </p:spPr>
        <p:txBody>
          <a:bodyPr>
            <a:normAutofit/>
          </a:bodyPr>
          <a:lstStyle/>
          <a:p>
            <a:pPr marL="342900" indent="-342900">
              <a:buFont typeface="Arial" panose="020B0604020202020204" pitchFamily="34" charset="0"/>
              <a:buChar char="•"/>
            </a:pPr>
            <a:r>
              <a:rPr lang="en-US" sz="3200" dirty="0">
                <a:solidFill>
                  <a:schemeClr val="tx1">
                    <a:alpha val="80000"/>
                  </a:schemeClr>
                </a:solidFill>
              </a:rPr>
              <a:t>Conservation Easements</a:t>
            </a:r>
          </a:p>
          <a:p>
            <a:pPr marL="342900" indent="-342900">
              <a:buFont typeface="Arial" panose="020B0604020202020204" pitchFamily="34" charset="0"/>
              <a:buChar char="•"/>
            </a:pPr>
            <a:r>
              <a:rPr lang="en-US" sz="3200" dirty="0">
                <a:solidFill>
                  <a:schemeClr val="tx1">
                    <a:alpha val="80000"/>
                  </a:schemeClr>
                </a:solidFill>
              </a:rPr>
              <a:t>SD-W Workplace Master Plan </a:t>
            </a:r>
          </a:p>
          <a:p>
            <a:pPr marL="342900" indent="-342900">
              <a:buFont typeface="Arial" panose="020B0604020202020204" pitchFamily="34" charset="0"/>
              <a:buChar char="•"/>
            </a:pPr>
            <a:r>
              <a:rPr lang="en-US" sz="3200" dirty="0">
                <a:solidFill>
                  <a:schemeClr val="tx1">
                    <a:alpha val="80000"/>
                  </a:schemeClr>
                </a:solidFill>
              </a:rPr>
              <a:t>Trail heads</a:t>
            </a:r>
          </a:p>
          <a:p>
            <a:pPr marL="342900" indent="-342900">
              <a:buFont typeface="Arial" panose="020B0604020202020204" pitchFamily="34" charset="0"/>
              <a:buChar char="•"/>
            </a:pPr>
            <a:r>
              <a:rPr lang="en-US" sz="3200" dirty="0">
                <a:solidFill>
                  <a:schemeClr val="tx1">
                    <a:alpha val="80000"/>
                  </a:schemeClr>
                </a:solidFill>
              </a:rPr>
              <a:t>Soccer fields complex</a:t>
            </a:r>
          </a:p>
          <a:p>
            <a:pPr marL="342900" indent="-342900">
              <a:buFont typeface="Arial" panose="020B0604020202020204" pitchFamily="34" charset="0"/>
              <a:buChar char="•"/>
            </a:pPr>
            <a:r>
              <a:rPr lang="en-US" sz="3200" dirty="0">
                <a:solidFill>
                  <a:schemeClr val="tx1">
                    <a:alpha val="80000"/>
                  </a:schemeClr>
                </a:solidFill>
              </a:rPr>
              <a:t>Parks Master plan</a:t>
            </a:r>
          </a:p>
          <a:p>
            <a:pPr marL="342900" indent="-342900">
              <a:buFont typeface="Arial" panose="020B0604020202020204" pitchFamily="34" charset="0"/>
              <a:buChar char="•"/>
            </a:pPr>
            <a:r>
              <a:rPr lang="en-US" sz="3200" dirty="0">
                <a:solidFill>
                  <a:schemeClr val="tx1">
                    <a:alpha val="80000"/>
                  </a:schemeClr>
                </a:solidFill>
              </a:rPr>
              <a:t>Numerous site plans and plats </a:t>
            </a:r>
          </a:p>
          <a:p>
            <a:pPr marL="342900" indent="-342900">
              <a:buFont typeface="Arial" panose="020B0604020202020204" pitchFamily="34" charset="0"/>
              <a:buChar char="•"/>
            </a:pPr>
            <a:endParaRPr lang="en-US" sz="3200" dirty="0">
              <a:solidFill>
                <a:schemeClr val="tx1">
                  <a:alpha val="80000"/>
                </a:schemeClr>
              </a:solidFill>
            </a:endParaRPr>
          </a:p>
        </p:txBody>
      </p:sp>
      <p:pic>
        <p:nvPicPr>
          <p:cNvPr id="1026" name="Picture 14">
            <a:extLst>
              <a:ext uri="{FF2B5EF4-FFF2-40B4-BE49-F238E27FC236}">
                <a16:creationId xmlns:a16="http://schemas.microsoft.com/office/drawing/2014/main" id="{9B3D652D-1110-0E82-0E11-762BCF3F614A}"/>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54789" y="5468275"/>
            <a:ext cx="1177770" cy="1070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63089704"/>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7E134C76-7FB4-4BB7-9322-DD8A4B179A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lang="en-US"/>
          </a:p>
        </p:txBody>
      </p:sp>
      <p:sp useBgFill="1">
        <p:nvSpPr>
          <p:cNvPr id="1033" name="Snip Single Corner Rectangle 17">
            <a:extLst>
              <a:ext uri="{FF2B5EF4-FFF2-40B4-BE49-F238E27FC236}">
                <a16:creationId xmlns:a16="http://schemas.microsoft.com/office/drawing/2014/main" id="{C0C57804-4F33-4D85-AA3E-DA0F214BBD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1"/>
            <a:ext cx="12188825" cy="6857999"/>
          </a:xfrm>
          <a:prstGeom prst="snip1Rect">
            <a:avLst>
              <a:gd name="adj" fmla="val 50000"/>
            </a:avLst>
          </a:prstGeom>
          <a:ln>
            <a:noFill/>
          </a:ln>
          <a:effectLst/>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D72477C2-640A-C969-7148-CF2FAD3A6D88}"/>
              </a:ext>
            </a:extLst>
          </p:cNvPr>
          <p:cNvSpPr>
            <a:spLocks noGrp="1"/>
          </p:cNvSpPr>
          <p:nvPr>
            <p:ph type="ctrTitle"/>
          </p:nvPr>
        </p:nvSpPr>
        <p:spPr>
          <a:xfrm>
            <a:off x="442583" y="234892"/>
            <a:ext cx="11303657" cy="760638"/>
          </a:xfrm>
        </p:spPr>
        <p:txBody>
          <a:bodyPr>
            <a:normAutofit fontScale="90000"/>
          </a:bodyPr>
          <a:lstStyle/>
          <a:p>
            <a:pPr algn="ctr"/>
            <a:r>
              <a:rPr lang="en-US" sz="4400" dirty="0">
                <a:solidFill>
                  <a:schemeClr val="tx2"/>
                </a:solidFill>
              </a:rPr>
              <a:t>Development Agreement</a:t>
            </a:r>
          </a:p>
        </p:txBody>
      </p:sp>
      <p:sp>
        <p:nvSpPr>
          <p:cNvPr id="3" name="Subtitle 2">
            <a:extLst>
              <a:ext uri="{FF2B5EF4-FFF2-40B4-BE49-F238E27FC236}">
                <a16:creationId xmlns:a16="http://schemas.microsoft.com/office/drawing/2014/main" id="{0E100919-11BA-AAA8-5106-52836A790BDE}"/>
              </a:ext>
            </a:extLst>
          </p:cNvPr>
          <p:cNvSpPr>
            <a:spLocks noGrp="1"/>
          </p:cNvSpPr>
          <p:nvPr>
            <p:ph type="subTitle" idx="1"/>
          </p:nvPr>
        </p:nvSpPr>
        <p:spPr>
          <a:xfrm>
            <a:off x="776490" y="1230421"/>
            <a:ext cx="10969749" cy="5200524"/>
          </a:xfrm>
        </p:spPr>
        <p:txBody>
          <a:bodyPr>
            <a:normAutofit/>
          </a:bodyPr>
          <a:lstStyle/>
          <a:p>
            <a:pPr marL="342900" indent="-342900">
              <a:buFont typeface="Arial" panose="020B0604020202020204" pitchFamily="34" charset="0"/>
              <a:buChar char="•"/>
            </a:pPr>
            <a:r>
              <a:rPr lang="en-US" sz="3200" dirty="0">
                <a:solidFill>
                  <a:schemeClr val="tx1">
                    <a:alpha val="80000"/>
                  </a:schemeClr>
                </a:solidFill>
              </a:rPr>
              <a:t>Staff initiated amendment pursuant to Article 7,</a:t>
            </a:r>
          </a:p>
          <a:p>
            <a:r>
              <a:rPr lang="en-US" sz="3200" dirty="0">
                <a:solidFill>
                  <a:schemeClr val="tx1">
                    <a:alpha val="80000"/>
                  </a:schemeClr>
                </a:solidFill>
              </a:rPr>
              <a:t>LDRs and State Statute</a:t>
            </a:r>
          </a:p>
          <a:p>
            <a:r>
              <a:rPr lang="en-US" sz="3200" dirty="0">
                <a:solidFill>
                  <a:schemeClr val="tx1">
                    <a:alpha val="80000"/>
                  </a:schemeClr>
                </a:solidFill>
              </a:rPr>
              <a:t>Requires 2 public hearings</a:t>
            </a:r>
          </a:p>
          <a:p>
            <a:endParaRPr lang="en-US" sz="3200" dirty="0">
              <a:solidFill>
                <a:schemeClr val="tx1">
                  <a:alpha val="80000"/>
                </a:schemeClr>
              </a:solidFill>
            </a:endParaRPr>
          </a:p>
          <a:p>
            <a:pPr marL="342900" indent="-342900">
              <a:buFont typeface="Arial" panose="020B0604020202020204" pitchFamily="34" charset="0"/>
              <a:buChar char="•"/>
            </a:pPr>
            <a:r>
              <a:rPr lang="en-US" sz="3200" dirty="0">
                <a:solidFill>
                  <a:schemeClr val="tx1">
                    <a:alpha val="80000"/>
                  </a:schemeClr>
                </a:solidFill>
              </a:rPr>
              <a:t>Proposed amendment to Section:</a:t>
            </a:r>
          </a:p>
          <a:p>
            <a:pPr marL="342900" indent="-342900">
              <a:buFont typeface="Arial" panose="020B0604020202020204" pitchFamily="34" charset="0"/>
              <a:buChar char="•"/>
            </a:pPr>
            <a:r>
              <a:rPr lang="en-US" sz="3200" dirty="0">
                <a:solidFill>
                  <a:schemeClr val="tx1">
                    <a:alpha val="80000"/>
                  </a:schemeClr>
                </a:solidFill>
              </a:rPr>
              <a:t>7.0.B. OpenSpace/ Conservation Lands</a:t>
            </a:r>
          </a:p>
        </p:txBody>
      </p:sp>
      <p:pic>
        <p:nvPicPr>
          <p:cNvPr id="1026" name="Picture 14">
            <a:extLst>
              <a:ext uri="{FF2B5EF4-FFF2-40B4-BE49-F238E27FC236}">
                <a16:creationId xmlns:a16="http://schemas.microsoft.com/office/drawing/2014/main" id="{9B3D652D-1110-0E82-0E11-762BCF3F614A}"/>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54789" y="5468275"/>
            <a:ext cx="1177770" cy="1070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10702536"/>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7E134C76-7FB4-4BB7-9322-DD8A4B179A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lang="en-US"/>
          </a:p>
        </p:txBody>
      </p:sp>
      <p:sp useBgFill="1">
        <p:nvSpPr>
          <p:cNvPr id="1033" name="Snip Single Corner Rectangle 17">
            <a:extLst>
              <a:ext uri="{FF2B5EF4-FFF2-40B4-BE49-F238E27FC236}">
                <a16:creationId xmlns:a16="http://schemas.microsoft.com/office/drawing/2014/main" id="{C0C57804-4F33-4D85-AA3E-DA0F214BBD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1"/>
            <a:ext cx="12188825" cy="6857999"/>
          </a:xfrm>
          <a:prstGeom prst="snip1Rect">
            <a:avLst>
              <a:gd name="adj" fmla="val 50000"/>
            </a:avLst>
          </a:prstGeom>
          <a:ln>
            <a:noFill/>
          </a:ln>
          <a:effectLst/>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D72477C2-640A-C969-7148-CF2FAD3A6D88}"/>
              </a:ext>
            </a:extLst>
          </p:cNvPr>
          <p:cNvSpPr>
            <a:spLocks noGrp="1"/>
          </p:cNvSpPr>
          <p:nvPr>
            <p:ph type="ctrTitle"/>
          </p:nvPr>
        </p:nvSpPr>
        <p:spPr>
          <a:xfrm>
            <a:off x="428902" y="523826"/>
            <a:ext cx="11303657" cy="760638"/>
          </a:xfrm>
        </p:spPr>
        <p:txBody>
          <a:bodyPr>
            <a:normAutofit/>
          </a:bodyPr>
          <a:lstStyle/>
          <a:p>
            <a:pPr algn="ctr"/>
            <a:r>
              <a:rPr lang="en-US" sz="3600" dirty="0">
                <a:solidFill>
                  <a:schemeClr val="tx2"/>
                </a:solidFill>
              </a:rPr>
              <a:t>Newfield Open Space/Conservation Lands</a:t>
            </a:r>
          </a:p>
        </p:txBody>
      </p:sp>
      <p:pic>
        <p:nvPicPr>
          <p:cNvPr id="1026" name="Picture 14">
            <a:extLst>
              <a:ext uri="{FF2B5EF4-FFF2-40B4-BE49-F238E27FC236}">
                <a16:creationId xmlns:a16="http://schemas.microsoft.com/office/drawing/2014/main" id="{9B3D652D-1110-0E82-0E11-762BCF3F614A}"/>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54789" y="5468275"/>
            <a:ext cx="1177770" cy="1070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ubtitle 2">
            <a:extLst>
              <a:ext uri="{FF2B5EF4-FFF2-40B4-BE49-F238E27FC236}">
                <a16:creationId xmlns:a16="http://schemas.microsoft.com/office/drawing/2014/main" id="{DB948DCC-5A83-7EFD-4187-6951AD691FA6}"/>
              </a:ext>
            </a:extLst>
          </p:cNvPr>
          <p:cNvSpPr txBox="1">
            <a:spLocks/>
          </p:cNvSpPr>
          <p:nvPr/>
        </p:nvSpPr>
        <p:spPr>
          <a:xfrm>
            <a:off x="459441" y="1446872"/>
            <a:ext cx="10969749" cy="4599928"/>
          </a:xfrm>
          <a:prstGeom prst="rect">
            <a:avLst/>
          </a:prstGeom>
        </p:spPr>
        <p:txBody>
          <a:bodyPr vert="horz" lIns="91440" tIns="45720" rIns="91440" bIns="45720" rtlCol="0" anchor="t">
            <a:normAutofit/>
          </a:bodyPr>
          <a:lstStyle>
            <a:lvl1pPr marL="0" indent="0" algn="l" defTabSz="457200" rtl="0" eaLnBrk="1" latinLnBrk="0" hangingPunct="1">
              <a:spcBef>
                <a:spcPct val="20000"/>
              </a:spcBef>
              <a:spcAft>
                <a:spcPts val="600"/>
              </a:spcAft>
              <a:buClr>
                <a:schemeClr val="tx1"/>
              </a:buClr>
              <a:buSzPct val="80000"/>
              <a:buFont typeface="Wingdings 3" panose="05040102010807070707" pitchFamily="18" charset="2"/>
              <a:buNone/>
              <a:defRPr sz="2100" kern="1200" cap="none">
                <a:solidFill>
                  <a:schemeClr val="bg2">
                    <a:lumMod val="75000"/>
                  </a:schemeClr>
                </a:solidFill>
                <a:effectLst/>
                <a:latin typeface="+mn-lt"/>
                <a:ea typeface="+mn-ea"/>
                <a:cs typeface="+mn-cs"/>
              </a:defRPr>
            </a:lvl1pPr>
            <a:lvl2pPr marL="4572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8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6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9pPr>
          </a:lstStyle>
          <a:p>
            <a:endParaRPr lang="en-US" sz="2800" dirty="0">
              <a:solidFill>
                <a:schemeClr val="tx1">
                  <a:alpha val="80000"/>
                </a:schemeClr>
              </a:solidFill>
            </a:endParaRPr>
          </a:p>
          <a:p>
            <a:pPr marL="342900" indent="-342900">
              <a:buFont typeface="Arial" panose="020B0604020202020204" pitchFamily="34" charset="0"/>
              <a:buChar char="•"/>
            </a:pPr>
            <a:endParaRPr lang="en-US" sz="2800" dirty="0">
              <a:solidFill>
                <a:schemeClr val="tx1">
                  <a:alpha val="80000"/>
                </a:schemeClr>
              </a:solidFill>
            </a:endParaRPr>
          </a:p>
          <a:p>
            <a:pPr marL="342900" indent="-342900">
              <a:buFont typeface="Arial" panose="020B0604020202020204" pitchFamily="34" charset="0"/>
              <a:buChar char="•"/>
            </a:pPr>
            <a:endParaRPr lang="en-US" sz="2800" dirty="0">
              <a:solidFill>
                <a:schemeClr val="tx1">
                  <a:alpha val="80000"/>
                </a:schemeClr>
              </a:solidFill>
            </a:endParaRPr>
          </a:p>
          <a:p>
            <a:endParaRPr lang="en-US" sz="2800" dirty="0">
              <a:solidFill>
                <a:schemeClr val="tx1">
                  <a:alpha val="80000"/>
                </a:schemeClr>
              </a:solidFill>
            </a:endParaRPr>
          </a:p>
        </p:txBody>
      </p:sp>
      <p:sp>
        <p:nvSpPr>
          <p:cNvPr id="5" name="TextBox 4">
            <a:extLst>
              <a:ext uri="{FF2B5EF4-FFF2-40B4-BE49-F238E27FC236}">
                <a16:creationId xmlns:a16="http://schemas.microsoft.com/office/drawing/2014/main" id="{3CBF6ADD-A2E3-7AD8-A6FA-45864764583C}"/>
              </a:ext>
            </a:extLst>
          </p:cNvPr>
          <p:cNvSpPr txBox="1"/>
          <p:nvPr/>
        </p:nvSpPr>
        <p:spPr>
          <a:xfrm>
            <a:off x="-27364" y="1284464"/>
            <a:ext cx="10603275" cy="4154984"/>
          </a:xfrm>
          <a:prstGeom prst="rect">
            <a:avLst/>
          </a:prstGeom>
          <a:noFill/>
        </p:spPr>
        <p:txBody>
          <a:bodyPr wrap="square">
            <a:spAutoFit/>
          </a:bodyPr>
          <a:lstStyle/>
          <a:p>
            <a:r>
              <a:rPr lang="en-US" sz="2400" u="sng" dirty="0">
                <a:solidFill>
                  <a:srgbClr val="000000"/>
                </a:solidFill>
                <a:effectLst/>
                <a:latin typeface="Century Gothic" panose="020B0502020202020204" pitchFamily="34" charset="0"/>
                <a:ea typeface="Times New Roman" panose="02020603050405020304" pitchFamily="18" charset="0"/>
              </a:rPr>
              <a:t>MASTER DEVELOPER shall identify 125 acres to be used by COUNTY for environmental purposes, including but not limited to the placement, storage, grading, and management of excavated materials such as muck, soils, sediments, and related byproducts (“Environmental Parcel”).</a:t>
            </a:r>
            <a:r>
              <a:rPr lang="en-US" sz="2400" dirty="0">
                <a:solidFill>
                  <a:srgbClr val="000000"/>
                </a:solidFill>
                <a:effectLst/>
                <a:latin typeface="Century Gothic" panose="020B0502020202020204" pitchFamily="34" charset="0"/>
                <a:ea typeface="Times New Roman" panose="02020603050405020304" pitchFamily="18" charset="0"/>
              </a:rPr>
              <a:t> </a:t>
            </a:r>
          </a:p>
          <a:p>
            <a:endParaRPr lang="en-US" sz="2400" dirty="0">
              <a:solidFill>
                <a:srgbClr val="000000"/>
              </a:solidFill>
              <a:latin typeface="Century Gothic" panose="020B0502020202020204" pitchFamily="34" charset="0"/>
            </a:endParaRPr>
          </a:p>
          <a:p>
            <a:r>
              <a:rPr lang="en-US" sz="2400" dirty="0">
                <a:solidFill>
                  <a:srgbClr val="000000"/>
                </a:solidFill>
                <a:latin typeface="Century Gothic" panose="020B0502020202020204" pitchFamily="34" charset="0"/>
              </a:rPr>
              <a:t>The 125 acres was previously relegated to a Storm Water Treatment Area</a:t>
            </a:r>
          </a:p>
          <a:p>
            <a:endParaRPr lang="en-US" sz="2400" dirty="0">
              <a:solidFill>
                <a:srgbClr val="000000"/>
              </a:solidFill>
              <a:latin typeface="Century Gothic" panose="020B0502020202020204" pitchFamily="34" charset="0"/>
            </a:endParaRPr>
          </a:p>
          <a:p>
            <a:r>
              <a:rPr lang="en-US" sz="2400" dirty="0">
                <a:solidFill>
                  <a:srgbClr val="000000"/>
                </a:solidFill>
                <a:latin typeface="Century Gothic" panose="020B0502020202020204" pitchFamily="34" charset="0"/>
              </a:rPr>
              <a:t>40% of impact fees are credited to Developer to establish trailheads</a:t>
            </a:r>
          </a:p>
          <a:p>
            <a:r>
              <a:rPr lang="en-US" sz="2400" dirty="0">
                <a:solidFill>
                  <a:srgbClr val="000000"/>
                </a:solidFill>
                <a:latin typeface="Century Gothic" panose="020B0502020202020204" pitchFamily="34" charset="0"/>
              </a:rPr>
              <a:t>60% of impact fees are credited to Developer for the 125 acres </a:t>
            </a:r>
            <a:endParaRPr lang="en-US" sz="2400" dirty="0">
              <a:latin typeface="Century Gothic" panose="020B0502020202020204" pitchFamily="34" charset="0"/>
            </a:endParaRPr>
          </a:p>
        </p:txBody>
      </p:sp>
    </p:spTree>
    <p:extLst>
      <p:ext uri="{BB962C8B-B14F-4D97-AF65-F5344CB8AC3E}">
        <p14:creationId xmlns:p14="http://schemas.microsoft.com/office/powerpoint/2010/main" val="1470482634"/>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7E134C76-7FB4-4BB7-9322-DD8A4B179A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lang="en-US"/>
          </a:p>
        </p:txBody>
      </p:sp>
      <p:sp useBgFill="1">
        <p:nvSpPr>
          <p:cNvPr id="1033" name="Snip Single Corner Rectangle 17">
            <a:extLst>
              <a:ext uri="{FF2B5EF4-FFF2-40B4-BE49-F238E27FC236}">
                <a16:creationId xmlns:a16="http://schemas.microsoft.com/office/drawing/2014/main" id="{C0C57804-4F33-4D85-AA3E-DA0F214BBD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1"/>
            <a:ext cx="12188825" cy="6857999"/>
          </a:xfrm>
          <a:prstGeom prst="snip1Rect">
            <a:avLst>
              <a:gd name="adj" fmla="val 50000"/>
            </a:avLst>
          </a:prstGeom>
          <a:ln>
            <a:noFill/>
          </a:ln>
          <a:effectLst/>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D72477C2-640A-C969-7148-CF2FAD3A6D88}"/>
              </a:ext>
            </a:extLst>
          </p:cNvPr>
          <p:cNvSpPr>
            <a:spLocks noGrp="1"/>
          </p:cNvSpPr>
          <p:nvPr>
            <p:ph type="ctrTitle"/>
          </p:nvPr>
        </p:nvSpPr>
        <p:spPr>
          <a:xfrm>
            <a:off x="428902" y="523826"/>
            <a:ext cx="11303657" cy="760638"/>
          </a:xfrm>
        </p:spPr>
        <p:txBody>
          <a:bodyPr>
            <a:normAutofit/>
          </a:bodyPr>
          <a:lstStyle/>
          <a:p>
            <a:pPr algn="ctr"/>
            <a:r>
              <a:rPr lang="en-US" sz="3600" dirty="0">
                <a:solidFill>
                  <a:schemeClr val="tx2"/>
                </a:solidFill>
              </a:rPr>
              <a:t>Newfield Open Space/Conservation Lands</a:t>
            </a:r>
          </a:p>
        </p:txBody>
      </p:sp>
      <p:pic>
        <p:nvPicPr>
          <p:cNvPr id="1026" name="Picture 14">
            <a:extLst>
              <a:ext uri="{FF2B5EF4-FFF2-40B4-BE49-F238E27FC236}">
                <a16:creationId xmlns:a16="http://schemas.microsoft.com/office/drawing/2014/main" id="{9B3D652D-1110-0E82-0E11-762BCF3F614A}"/>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54789" y="5468275"/>
            <a:ext cx="1177770" cy="1070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ubtitle 2">
            <a:extLst>
              <a:ext uri="{FF2B5EF4-FFF2-40B4-BE49-F238E27FC236}">
                <a16:creationId xmlns:a16="http://schemas.microsoft.com/office/drawing/2014/main" id="{DB948DCC-5A83-7EFD-4187-6951AD691FA6}"/>
              </a:ext>
            </a:extLst>
          </p:cNvPr>
          <p:cNvSpPr txBox="1">
            <a:spLocks/>
          </p:cNvSpPr>
          <p:nvPr/>
        </p:nvSpPr>
        <p:spPr>
          <a:xfrm>
            <a:off x="459441" y="1546163"/>
            <a:ext cx="10969749" cy="4599928"/>
          </a:xfrm>
          <a:prstGeom prst="rect">
            <a:avLst/>
          </a:prstGeom>
        </p:spPr>
        <p:txBody>
          <a:bodyPr vert="horz" lIns="91440" tIns="45720" rIns="91440" bIns="45720" rtlCol="0" anchor="t">
            <a:normAutofit/>
          </a:bodyPr>
          <a:lstStyle>
            <a:lvl1pPr marL="0" indent="0" algn="l" defTabSz="457200" rtl="0" eaLnBrk="1" latinLnBrk="0" hangingPunct="1">
              <a:spcBef>
                <a:spcPct val="20000"/>
              </a:spcBef>
              <a:spcAft>
                <a:spcPts val="600"/>
              </a:spcAft>
              <a:buClr>
                <a:schemeClr val="tx1"/>
              </a:buClr>
              <a:buSzPct val="80000"/>
              <a:buFont typeface="Wingdings 3" panose="05040102010807070707" pitchFamily="18" charset="2"/>
              <a:buNone/>
              <a:defRPr sz="2100" kern="1200" cap="none">
                <a:solidFill>
                  <a:schemeClr val="bg2">
                    <a:lumMod val="75000"/>
                  </a:schemeClr>
                </a:solidFill>
                <a:effectLst/>
                <a:latin typeface="+mn-lt"/>
                <a:ea typeface="+mn-ea"/>
                <a:cs typeface="+mn-cs"/>
              </a:defRPr>
            </a:lvl1pPr>
            <a:lvl2pPr marL="4572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8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6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9pPr>
          </a:lstStyle>
          <a:p>
            <a:endParaRPr lang="en-US" sz="2800" dirty="0">
              <a:solidFill>
                <a:schemeClr val="tx1">
                  <a:alpha val="80000"/>
                </a:schemeClr>
              </a:solidFill>
            </a:endParaRPr>
          </a:p>
          <a:p>
            <a:pPr marL="342900" indent="-342900">
              <a:buFont typeface="Arial" panose="020B0604020202020204" pitchFamily="34" charset="0"/>
              <a:buChar char="•"/>
            </a:pPr>
            <a:endParaRPr lang="en-US" sz="2800" dirty="0">
              <a:solidFill>
                <a:schemeClr val="tx1">
                  <a:alpha val="80000"/>
                </a:schemeClr>
              </a:solidFill>
            </a:endParaRPr>
          </a:p>
          <a:p>
            <a:pPr marL="342900" indent="-342900">
              <a:buFont typeface="Arial" panose="020B0604020202020204" pitchFamily="34" charset="0"/>
              <a:buChar char="•"/>
            </a:pPr>
            <a:endParaRPr lang="en-US" sz="2800" dirty="0">
              <a:solidFill>
                <a:schemeClr val="tx1">
                  <a:alpha val="80000"/>
                </a:schemeClr>
              </a:solidFill>
            </a:endParaRPr>
          </a:p>
          <a:p>
            <a:endParaRPr lang="en-US" sz="2800" dirty="0">
              <a:solidFill>
                <a:schemeClr val="tx1">
                  <a:alpha val="80000"/>
                </a:schemeClr>
              </a:solidFill>
            </a:endParaRPr>
          </a:p>
        </p:txBody>
      </p:sp>
      <p:pic>
        <p:nvPicPr>
          <p:cNvPr id="6" name="Picture 5">
            <a:extLst>
              <a:ext uri="{FF2B5EF4-FFF2-40B4-BE49-F238E27FC236}">
                <a16:creationId xmlns:a16="http://schemas.microsoft.com/office/drawing/2014/main" id="{1316690A-0460-ECE7-BBDE-B8BF308F2A0B}"/>
              </a:ext>
            </a:extLst>
          </p:cNvPr>
          <p:cNvPicPr>
            <a:picLocks noChangeAspect="1"/>
          </p:cNvPicPr>
          <p:nvPr/>
        </p:nvPicPr>
        <p:blipFill>
          <a:blip r:embed="rId4"/>
          <a:stretch>
            <a:fillRect/>
          </a:stretch>
        </p:blipFill>
        <p:spPr>
          <a:xfrm>
            <a:off x="428903" y="1284465"/>
            <a:ext cx="10010498" cy="5573536"/>
          </a:xfrm>
          <a:prstGeom prst="rect">
            <a:avLst/>
          </a:prstGeom>
        </p:spPr>
      </p:pic>
    </p:spTree>
    <p:extLst>
      <p:ext uri="{BB962C8B-B14F-4D97-AF65-F5344CB8AC3E}">
        <p14:creationId xmlns:p14="http://schemas.microsoft.com/office/powerpoint/2010/main" val="3711531389"/>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7E134C76-7FB4-4BB7-9322-DD8A4B179A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lang="en-US"/>
          </a:p>
        </p:txBody>
      </p:sp>
      <p:sp useBgFill="1">
        <p:nvSpPr>
          <p:cNvPr id="1033" name="Snip Single Corner Rectangle 17">
            <a:extLst>
              <a:ext uri="{FF2B5EF4-FFF2-40B4-BE49-F238E27FC236}">
                <a16:creationId xmlns:a16="http://schemas.microsoft.com/office/drawing/2014/main" id="{C0C57804-4F33-4D85-AA3E-DA0F214BBD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1"/>
            <a:ext cx="12188825" cy="6857999"/>
          </a:xfrm>
          <a:prstGeom prst="snip1Rect">
            <a:avLst>
              <a:gd name="adj" fmla="val 50000"/>
            </a:avLst>
          </a:prstGeom>
          <a:ln>
            <a:noFill/>
          </a:ln>
          <a:effectLst/>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algn="ctr"/>
            <a:endParaRPr lang="en-US"/>
          </a:p>
        </p:txBody>
      </p:sp>
      <p:pic>
        <p:nvPicPr>
          <p:cNvPr id="1026" name="Picture 14">
            <a:extLst>
              <a:ext uri="{FF2B5EF4-FFF2-40B4-BE49-F238E27FC236}">
                <a16:creationId xmlns:a16="http://schemas.microsoft.com/office/drawing/2014/main" id="{9B3D652D-1110-0E82-0E11-762BCF3F614A}"/>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54789" y="5468275"/>
            <a:ext cx="1177770" cy="1070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ubtitle 2">
            <a:extLst>
              <a:ext uri="{FF2B5EF4-FFF2-40B4-BE49-F238E27FC236}">
                <a16:creationId xmlns:a16="http://schemas.microsoft.com/office/drawing/2014/main" id="{DB948DCC-5A83-7EFD-4187-6951AD691FA6}"/>
              </a:ext>
            </a:extLst>
          </p:cNvPr>
          <p:cNvSpPr txBox="1">
            <a:spLocks/>
          </p:cNvSpPr>
          <p:nvPr/>
        </p:nvSpPr>
        <p:spPr>
          <a:xfrm>
            <a:off x="459441" y="1546163"/>
            <a:ext cx="10969749" cy="4599928"/>
          </a:xfrm>
          <a:prstGeom prst="rect">
            <a:avLst/>
          </a:prstGeom>
        </p:spPr>
        <p:txBody>
          <a:bodyPr vert="horz" lIns="91440" tIns="45720" rIns="91440" bIns="45720" rtlCol="0" anchor="t">
            <a:normAutofit/>
          </a:bodyPr>
          <a:lstStyle>
            <a:lvl1pPr marL="0" indent="0" algn="l" defTabSz="457200" rtl="0" eaLnBrk="1" latinLnBrk="0" hangingPunct="1">
              <a:spcBef>
                <a:spcPct val="20000"/>
              </a:spcBef>
              <a:spcAft>
                <a:spcPts val="600"/>
              </a:spcAft>
              <a:buClr>
                <a:schemeClr val="tx1"/>
              </a:buClr>
              <a:buSzPct val="80000"/>
              <a:buFont typeface="Wingdings 3" panose="05040102010807070707" pitchFamily="18" charset="2"/>
              <a:buNone/>
              <a:defRPr sz="2100" kern="1200" cap="none">
                <a:solidFill>
                  <a:schemeClr val="bg2">
                    <a:lumMod val="75000"/>
                  </a:schemeClr>
                </a:solidFill>
                <a:effectLst/>
                <a:latin typeface="+mn-lt"/>
                <a:ea typeface="+mn-ea"/>
                <a:cs typeface="+mn-cs"/>
              </a:defRPr>
            </a:lvl1pPr>
            <a:lvl2pPr marL="4572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8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6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9pPr>
          </a:lstStyle>
          <a:p>
            <a:endParaRPr lang="en-US" sz="2800" dirty="0">
              <a:solidFill>
                <a:schemeClr val="tx1">
                  <a:alpha val="80000"/>
                </a:schemeClr>
              </a:solidFill>
            </a:endParaRPr>
          </a:p>
        </p:txBody>
      </p:sp>
      <p:sp>
        <p:nvSpPr>
          <p:cNvPr id="6" name="Title 5">
            <a:extLst>
              <a:ext uri="{FF2B5EF4-FFF2-40B4-BE49-F238E27FC236}">
                <a16:creationId xmlns:a16="http://schemas.microsoft.com/office/drawing/2014/main" id="{15CD07C1-83F7-176B-17E1-1DE1E4E39748}"/>
              </a:ext>
            </a:extLst>
          </p:cNvPr>
          <p:cNvSpPr>
            <a:spLocks noGrp="1"/>
          </p:cNvSpPr>
          <p:nvPr>
            <p:ph type="ctrTitle"/>
          </p:nvPr>
        </p:nvSpPr>
        <p:spPr>
          <a:xfrm>
            <a:off x="3175" y="940525"/>
            <a:ext cx="10969748" cy="6061166"/>
          </a:xfrm>
        </p:spPr>
        <p:txBody>
          <a:bodyPr>
            <a:normAutofit fontScale="90000"/>
          </a:bodyPr>
          <a:lstStyle/>
          <a:p>
            <a:br>
              <a:rPr lang="en-US" dirty="0"/>
            </a:br>
            <a:br>
              <a:rPr lang="en-US" dirty="0"/>
            </a:br>
            <a:br>
              <a:rPr lang="en-US" dirty="0"/>
            </a:br>
            <a:r>
              <a:rPr lang="en-US" dirty="0"/>
              <a:t>Recommendation</a:t>
            </a:r>
            <a:br>
              <a:rPr lang="en-US" dirty="0"/>
            </a:br>
            <a:br>
              <a:rPr lang="en-US" dirty="0"/>
            </a:br>
            <a:r>
              <a:rPr lang="en-US" sz="2400" dirty="0"/>
              <a:t>Move that the Board receive and file the agenda item and its attachments as exhibit 1 </a:t>
            </a:r>
            <a:br>
              <a:rPr lang="en-US" sz="2400" dirty="0"/>
            </a:br>
            <a:br>
              <a:rPr lang="en-US" sz="2400" dirty="0"/>
            </a:br>
            <a:r>
              <a:rPr lang="en-US" sz="2400" dirty="0"/>
              <a:t>Move that the Board approve the Development Agreement Amendment for the Newfield project</a:t>
            </a:r>
            <a:br>
              <a:rPr lang="en-US" sz="2400" dirty="0"/>
            </a:br>
            <a:br>
              <a:rPr lang="en-US" sz="2400" dirty="0"/>
            </a:br>
            <a:br>
              <a:rPr lang="en-US" sz="2400" dirty="0"/>
            </a:br>
            <a:br>
              <a:rPr lang="en-US" sz="2400" dirty="0"/>
            </a:br>
            <a:br>
              <a:rPr lang="en-US" sz="2400" dirty="0"/>
            </a:br>
            <a:br>
              <a:rPr lang="en-US" sz="2400" dirty="0"/>
            </a:br>
            <a:br>
              <a:rPr lang="en-US" sz="2400" dirty="0"/>
            </a:br>
            <a:br>
              <a:rPr lang="en-US" sz="2400" dirty="0"/>
            </a:br>
            <a:br>
              <a:rPr lang="en-US" sz="2400" dirty="0"/>
            </a:br>
            <a:endParaRPr lang="en-US" sz="2400" dirty="0"/>
          </a:p>
        </p:txBody>
      </p:sp>
    </p:spTree>
    <p:extLst>
      <p:ext uri="{BB962C8B-B14F-4D97-AF65-F5344CB8AC3E}">
        <p14:creationId xmlns:p14="http://schemas.microsoft.com/office/powerpoint/2010/main" val="122965788"/>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2185</TotalTime>
  <Words>318</Words>
  <Application>Microsoft Office PowerPoint</Application>
  <PresentationFormat>Widescreen</PresentationFormat>
  <Paragraphs>51</Paragraphs>
  <Slides>7</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Aptos</vt:lpstr>
      <vt:lpstr>Arial</vt:lpstr>
      <vt:lpstr>Century Gothic</vt:lpstr>
      <vt:lpstr>Courier New</vt:lpstr>
      <vt:lpstr>Wingdings 3</vt:lpstr>
      <vt:lpstr>Slice</vt:lpstr>
      <vt:lpstr>REQUest for the first amendment to the Newfield Development agreement </vt:lpstr>
      <vt:lpstr>Newfield Project History</vt:lpstr>
      <vt:lpstr>Newfield History continued</vt:lpstr>
      <vt:lpstr>Development Agreement</vt:lpstr>
      <vt:lpstr>Newfield Open Space/Conservation Lands</vt:lpstr>
      <vt:lpstr>Newfield Open Space/Conservation Lands</vt:lpstr>
      <vt:lpstr>   Recommendation  Move that the Board receive and file the agenda item and its attachments as exhibit 1   Move that the Board approve the Development Agreement Amendment for the Newfield project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Elizabeth Nagal</dc:creator>
  <cp:lastModifiedBy>Donna Gordon</cp:lastModifiedBy>
  <cp:revision>127</cp:revision>
  <dcterms:created xsi:type="dcterms:W3CDTF">2024-01-23T16:00:41Z</dcterms:created>
  <dcterms:modified xsi:type="dcterms:W3CDTF">2026-06-10T14:04:17Z</dcterms:modified>
</cp:coreProperties>
</file>